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2.png"/><Relationship Id="rId4" Type="http://schemas.openxmlformats.org/officeDocument/2006/relationships/image" Target="../media/image-12-2.png"/><Relationship Id="rId5" Type="http://schemas.openxmlformats.org/officeDocument/2006/relationships/image" Target="../media/image-12-2.png"/><Relationship Id="rId6" Type="http://schemas.openxmlformats.org/officeDocument/2006/relationships/image" Target="../media/image-12-2.png"/><Relationship Id="rId7" Type="http://schemas.openxmlformats.org/officeDocument/2006/relationships/image" Target="../media/image-12-2.png"/><Relationship Id="rId8" Type="http://schemas.openxmlformats.org/officeDocument/2006/relationships/image" Target="../media/image-12-2.png"/><Relationship Id="rId9" Type="http://schemas.openxmlformats.org/officeDocument/2006/relationships/image" Target="../media/image-12-2.png"/><Relationship Id="rId10" Type="http://schemas.openxmlformats.org/officeDocument/2006/relationships/image" Target="../media/image-12-2.png"/><Relationship Id="rId11" Type="http://schemas.openxmlformats.org/officeDocument/2006/relationships/image" Target="../media/image-12-2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943600" cy="5943600"/>
          </a:xfrm>
          <a:prstGeom prst="ellipse">
            <a:avLst/>
          </a:prstGeom>
          <a:solidFill>
            <a:srgbClr val="152A5C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-914400"/>
            <a:ext cx="4206240" cy="4206240"/>
          </a:xfrm>
          <a:prstGeom prst="ellipse">
            <a:avLst/>
          </a:prstGeom>
          <a:solidFill>
            <a:srgbClr val="1D3A72"/>
          </a:solidFill>
          <a:ln/>
        </p:spPr>
      </p:sp>
      <p:sp>
        <p:nvSpPr>
          <p:cNvPr id="4" name="Shape 2"/>
          <p:cNvSpPr/>
          <p:nvPr/>
        </p:nvSpPr>
        <p:spPr>
          <a:xfrm>
            <a:off x="-2011680" y="4206240"/>
            <a:ext cx="4206240" cy="4206240"/>
          </a:xfrm>
          <a:prstGeom prst="ellipse">
            <a:avLst/>
          </a:prstGeom>
          <a:solidFill>
            <a:srgbClr val="152A5C"/>
          </a:solidFill>
          <a:ln/>
        </p:spPr>
      </p:sp>
      <p:pic>
        <p:nvPicPr>
          <p:cNvPr id="5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7128" y="685800"/>
            <a:ext cx="2377440" cy="184492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32461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3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5-WEEK CERTIFICATE COURSE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36118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Research Tools</a:t>
            </a:r>
            <a:endParaRPr lang="en-US" sz="540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470916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ChatGPT, Gemini, Claude and 15+ AI platforms to search, review,</a:t>
            </a:r>
            <a:endParaRPr lang="en-US" sz="1450" dirty="0"/>
          </a:p>
          <a:p>
            <a:pPr algn="ctr"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analyse, write and verify academic research — the smart way.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937760" y="5806440"/>
            <a:ext cx="2286000" cy="0"/>
          </a:xfrm>
          <a:prstGeom prst="line">
            <a:avLst/>
          </a:prstGeom>
          <a:noFill/>
          <a:ln w="12700">
            <a:solidFill>
              <a:srgbClr val="B8912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0080" y="59436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Live Classes  ·  5 Weeks  ·  Hands-on Every Session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to Lawchemy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029200" cy="4434840"/>
          </a:xfrm>
          <a:prstGeom prst="roundRect">
            <a:avLst>
              <a:gd name="adj" fmla="val 2474"/>
            </a:avLst>
          </a:prstGeom>
          <a:solidFill>
            <a:srgbClr val="0A1A44"/>
          </a:solidFill>
          <a:ln/>
        </p:spPr>
      </p:sp>
      <p:pic>
        <p:nvPicPr>
          <p:cNvPr id="6" name="Image 1" descr="/home/claude/lawchemy_brochure/assets/log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965960"/>
            <a:ext cx="1371600" cy="107768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14400" y="32461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LAW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51560" y="3657600"/>
            <a:ext cx="3840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Lawchemy exists to take learners beyond the traditional boundaries of law — into the modern, technology-driven skills every researcher and professional now needs.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1371600" y="4983480"/>
            <a:ext cx="32004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1051560" y="516636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9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course blends legal-research rigour with cutting-edge Artificial Intelligence — so you don't just use AI, you use it responsibly and effectively.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5989320" y="1691640"/>
            <a:ext cx="5577840" cy="4434840"/>
          </a:xfrm>
          <a:prstGeom prst="roundRect">
            <a:avLst>
              <a:gd name="adj" fmla="val 2474"/>
            </a:avLst>
          </a:prstGeom>
          <a:solidFill>
            <a:srgbClr val="F5F2E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309360" y="19202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Course Exists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6309360" y="247802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537960" y="2350008"/>
            <a:ext cx="4709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and legal research is changing fast — AI tools now assist with everything from literature search to data analysis.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6309360" y="334670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537960" y="3218688"/>
            <a:ext cx="4709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students and researchers use AI casually, without structure — often producing unreliable or unverifiable work.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309360" y="421538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7960" y="4087368"/>
            <a:ext cx="4709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course builds a disciplined, tool-by-tool, step-by-step workflow so that AI becomes a research partner, not a shortcut.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6309360" y="508406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7960" y="4956048"/>
            <a:ext cx="4709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end, you'll be equipped to research faster, write better and stay ethically sound — all at once.</a:t>
            </a:r>
            <a:endParaRPr lang="en-US" sz="1250" dirty="0"/>
          </a:p>
        </p:txBody>
      </p:sp>
      <p:sp>
        <p:nvSpPr>
          <p:cNvPr id="21" name="Text 17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SNAPSHOT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at a Glance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82880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554480" y="2007108"/>
            <a:ext cx="777240" cy="77724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calendar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359" y="2181987"/>
            <a:ext cx="427482" cy="42748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31520" y="28803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Weeks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32918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course duration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502152" y="182880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416552" y="2007108"/>
            <a:ext cx="777240" cy="77724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2" name="Image 2" descr="/home/claude/lawchemy_brochure/assets/icons/book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431" y="2181987"/>
            <a:ext cx="427482" cy="42748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593592" y="28803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Classes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3639312" y="32918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live classes every week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364224" y="182880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278624" y="2007108"/>
            <a:ext cx="777240" cy="77724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7" name="Image 3" descr="/home/claude/lawchemy_brochure/assets/icons/clipboard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503" y="2181987"/>
            <a:ext cx="427482" cy="42748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455664" y="28803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Assignments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6501384" y="32918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hands-on task after every class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9226296" y="182880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0140696" y="2007108"/>
            <a:ext cx="777240" cy="77724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2" name="Image 4" descr="/home/claude/lawchemy_brochure/assets/icons/certificate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5575" y="2181987"/>
            <a:ext cx="427482" cy="42748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17736" y="28803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Project</a:t>
            </a:r>
            <a:endParaRPr lang="en-US" sz="1800" dirty="0"/>
          </a:p>
        </p:txBody>
      </p:sp>
      <p:sp>
        <p:nvSpPr>
          <p:cNvPr id="24" name="Text 17"/>
          <p:cNvSpPr txBox="1"/>
          <p:nvPr/>
        </p:nvSpPr>
        <p:spPr>
          <a:xfrm>
            <a:off x="9363456" y="32918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 research proposal presentation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640080" y="4206240"/>
            <a:ext cx="10881360" cy="1874520"/>
          </a:xfrm>
          <a:prstGeom prst="roundRect">
            <a:avLst>
              <a:gd name="adj" fmla="val 5854"/>
            </a:avLst>
          </a:prstGeom>
          <a:solidFill>
            <a:srgbClr val="F5F2EA"/>
          </a:solidFill>
          <a:ln/>
        </p:spPr>
      </p:sp>
      <p:sp>
        <p:nvSpPr>
          <p:cNvPr id="26" name="Text 19"/>
          <p:cNvSpPr txBox="1"/>
          <p:nvPr/>
        </p:nvSpPr>
        <p:spPr>
          <a:xfrm>
            <a:off x="914400" y="4389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Format</a:t>
            </a:r>
            <a:endParaRPr lang="en-US" sz="1500" dirty="0"/>
          </a:p>
        </p:txBody>
      </p:sp>
      <p:sp>
        <p:nvSpPr>
          <p:cNvPr id="27" name="Shape 20"/>
          <p:cNvSpPr/>
          <p:nvPr/>
        </p:nvSpPr>
        <p:spPr>
          <a:xfrm>
            <a:off x="914400" y="490118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28" name="Text 21"/>
          <p:cNvSpPr txBox="1"/>
          <p:nvPr/>
        </p:nvSpPr>
        <p:spPr>
          <a:xfrm>
            <a:off x="1143000" y="4773168"/>
            <a:ext cx="9738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live classes every week, building progressively from foundations to an advanced personal workflow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914400" y="531266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30" name="Text 23"/>
          <p:cNvSpPr txBox="1"/>
          <p:nvPr/>
        </p:nvSpPr>
        <p:spPr>
          <a:xfrm>
            <a:off x="1143000" y="5184648"/>
            <a:ext cx="9738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class pairs a concept with a specific practical activity or assignment using real AI tools</a:t>
            </a:r>
            <a:endParaRPr lang="en-US" sz="1250" dirty="0"/>
          </a:p>
        </p:txBody>
      </p:sp>
      <p:sp>
        <p:nvSpPr>
          <p:cNvPr id="31" name="Shape 24"/>
          <p:cNvSpPr/>
          <p:nvPr/>
        </p:nvSpPr>
        <p:spPr>
          <a:xfrm>
            <a:off x="914400" y="5724144"/>
            <a:ext cx="100584" cy="100584"/>
          </a:xfrm>
          <a:prstGeom prst="ellipse">
            <a:avLst/>
          </a:prstGeom>
          <a:solidFill>
            <a:srgbClr val="B8912F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1143000" y="5596128"/>
            <a:ext cx="9738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 closes with a final mini research proposal built entirely using AI research tools</a:t>
            </a:r>
            <a:endParaRPr lang="en-US" sz="1250" dirty="0"/>
          </a:p>
        </p:txBody>
      </p:sp>
      <p:sp>
        <p:nvSpPr>
          <p:cNvPr id="33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4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29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Learn AI Research Tools?</a:t>
            </a:r>
            <a:endParaRPr lang="en-US" sz="29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1417320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already part of how research gets done. The only question is whether you use it with skill, or without it.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640080" y="20574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F5F2EA"/>
          </a:solidFill>
          <a:ln/>
        </p:spPr>
      </p:sp>
      <p:sp>
        <p:nvSpPr>
          <p:cNvPr id="7" name="Shape 4"/>
          <p:cNvSpPr/>
          <p:nvPr/>
        </p:nvSpPr>
        <p:spPr>
          <a:xfrm>
            <a:off x="2063496" y="22768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8" name="Image 1" descr="/home/claude/lawchemy_brochure/assets/icons/search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055" y="2404415"/>
            <a:ext cx="311810" cy="3118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49808" y="28986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Faster</a:t>
            </a:r>
            <a:endParaRPr lang="en-US" sz="1250" dirty="0"/>
          </a:p>
        </p:txBody>
      </p:sp>
      <p:sp>
        <p:nvSpPr>
          <p:cNvPr id="10" name="Text 6"/>
          <p:cNvSpPr txBox="1"/>
          <p:nvPr/>
        </p:nvSpPr>
        <p:spPr>
          <a:xfrm>
            <a:off x="804672" y="32278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down literature search and review time from weeks to days</a:t>
            </a:r>
            <a:endParaRPr lang="en-US" sz="980" dirty="0"/>
          </a:p>
        </p:txBody>
      </p:sp>
      <p:sp>
        <p:nvSpPr>
          <p:cNvPr id="11" name="Shape 7"/>
          <p:cNvSpPr/>
          <p:nvPr/>
        </p:nvSpPr>
        <p:spPr>
          <a:xfrm>
            <a:off x="4373880" y="20574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F5F2EA"/>
          </a:solidFill>
          <a:ln/>
        </p:spPr>
      </p:sp>
      <p:sp>
        <p:nvSpPr>
          <p:cNvPr id="12" name="Shape 8"/>
          <p:cNvSpPr/>
          <p:nvPr/>
        </p:nvSpPr>
        <p:spPr>
          <a:xfrm>
            <a:off x="5797296" y="22768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3" name="Image 2" descr="/home/claude/lawchemy_brochure/assets/icons/shield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55" y="2404415"/>
            <a:ext cx="311810" cy="31181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483608" y="28986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Avoid Hallucinations</a:t>
            </a:r>
            <a:endParaRPr lang="en-US" sz="1250" dirty="0"/>
          </a:p>
        </p:txBody>
      </p:sp>
      <p:sp>
        <p:nvSpPr>
          <p:cNvPr id="15" name="Text 10"/>
          <p:cNvSpPr txBox="1"/>
          <p:nvPr/>
        </p:nvSpPr>
        <p:spPr>
          <a:xfrm>
            <a:off x="4538472" y="32278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to detect fake citations &amp; verify every AI-generated fact</a:t>
            </a:r>
            <a:endParaRPr lang="en-US" sz="980" dirty="0"/>
          </a:p>
        </p:txBody>
      </p:sp>
      <p:sp>
        <p:nvSpPr>
          <p:cNvPr id="16" name="Shape 11"/>
          <p:cNvSpPr/>
          <p:nvPr/>
        </p:nvSpPr>
        <p:spPr>
          <a:xfrm>
            <a:off x="8107680" y="20574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F5F2EA"/>
          </a:solidFill>
          <a:ln/>
        </p:spPr>
      </p:sp>
      <p:sp>
        <p:nvSpPr>
          <p:cNvPr id="17" name="Shape 12"/>
          <p:cNvSpPr/>
          <p:nvPr/>
        </p:nvSpPr>
        <p:spPr>
          <a:xfrm>
            <a:off x="9531096" y="22768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8" name="Image 3" descr="/home/claude/lawchemy_brochure/assets/icons/chart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8655" y="2404415"/>
            <a:ext cx="311810" cy="31181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217408" y="28986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Analyse with Confidence</a:t>
            </a:r>
            <a:endParaRPr lang="en-US" sz="1250" dirty="0"/>
          </a:p>
        </p:txBody>
      </p:sp>
      <p:sp>
        <p:nvSpPr>
          <p:cNvPr id="20" name="Text 14"/>
          <p:cNvSpPr txBox="1"/>
          <p:nvPr/>
        </p:nvSpPr>
        <p:spPr>
          <a:xfrm>
            <a:off x="8272272" y="32278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raw data into clear findings using AI-assisted analysis</a:t>
            </a:r>
            <a:endParaRPr lang="en-US" sz="980" dirty="0"/>
          </a:p>
        </p:txBody>
      </p:sp>
      <p:sp>
        <p:nvSpPr>
          <p:cNvPr id="21" name="Shape 15"/>
          <p:cNvSpPr/>
          <p:nvPr/>
        </p:nvSpPr>
        <p:spPr>
          <a:xfrm>
            <a:off x="640080" y="41148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EFEDE3"/>
          </a:solidFill>
          <a:ln/>
        </p:spPr>
      </p:sp>
      <p:sp>
        <p:nvSpPr>
          <p:cNvPr id="22" name="Shape 16"/>
          <p:cNvSpPr/>
          <p:nvPr/>
        </p:nvSpPr>
        <p:spPr>
          <a:xfrm>
            <a:off x="2063496" y="43342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3" name="Image 4" descr="/home/claude/lawchemy_brochure/assets/icons/pen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055" y="4461815"/>
            <a:ext cx="311810" cy="31181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49808" y="49560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with Clarity</a:t>
            </a:r>
            <a:endParaRPr lang="en-US" sz="1250" dirty="0"/>
          </a:p>
        </p:txBody>
      </p:sp>
      <p:sp>
        <p:nvSpPr>
          <p:cNvPr id="25" name="Text 18"/>
          <p:cNvSpPr txBox="1"/>
          <p:nvPr/>
        </p:nvSpPr>
        <p:spPr>
          <a:xfrm>
            <a:off x="804672" y="52852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Draft, edit and polish academic writing with AI support</a:t>
            </a:r>
            <a:endParaRPr lang="en-US" sz="980" dirty="0"/>
          </a:p>
        </p:txBody>
      </p:sp>
      <p:sp>
        <p:nvSpPr>
          <p:cNvPr id="26" name="Shape 19"/>
          <p:cNvSpPr/>
          <p:nvPr/>
        </p:nvSpPr>
        <p:spPr>
          <a:xfrm>
            <a:off x="4373880" y="41148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EFEDE3"/>
          </a:solidFill>
          <a:ln/>
        </p:spPr>
      </p:sp>
      <p:sp>
        <p:nvSpPr>
          <p:cNvPr id="27" name="Shape 20"/>
          <p:cNvSpPr/>
          <p:nvPr/>
        </p:nvSpPr>
        <p:spPr>
          <a:xfrm>
            <a:off x="5797296" y="43342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8" name="Image 5" descr="/home/claude/lawchemy_brochure/assets/icons/balance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855" y="4461815"/>
            <a:ext cx="311810" cy="311810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4483608" y="49560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Stay Ethical</a:t>
            </a:r>
            <a:endParaRPr lang="en-US" sz="1250" dirty="0"/>
          </a:p>
        </p:txBody>
      </p:sp>
      <p:sp>
        <p:nvSpPr>
          <p:cNvPr id="30" name="Text 22"/>
          <p:cNvSpPr txBox="1"/>
          <p:nvPr/>
        </p:nvSpPr>
        <p:spPr>
          <a:xfrm>
            <a:off x="4538472" y="52852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academic integrity &amp; responsible AI disclosure</a:t>
            </a:r>
            <a:endParaRPr lang="en-US" sz="980" dirty="0"/>
          </a:p>
        </p:txBody>
      </p:sp>
      <p:sp>
        <p:nvSpPr>
          <p:cNvPr id="31" name="Shape 23"/>
          <p:cNvSpPr/>
          <p:nvPr/>
        </p:nvSpPr>
        <p:spPr>
          <a:xfrm>
            <a:off x="8107680" y="4114800"/>
            <a:ext cx="3413760" cy="1783080"/>
          </a:xfrm>
          <a:prstGeom prst="roundRect">
            <a:avLst>
              <a:gd name="adj" fmla="val 5128"/>
            </a:avLst>
          </a:prstGeom>
          <a:solidFill>
            <a:srgbClr val="EFEDE3"/>
          </a:solidFill>
          <a:ln/>
        </p:spPr>
      </p:sp>
      <p:sp>
        <p:nvSpPr>
          <p:cNvPr id="32" name="Shape 24"/>
          <p:cNvSpPr/>
          <p:nvPr/>
        </p:nvSpPr>
        <p:spPr>
          <a:xfrm>
            <a:off x="9531096" y="4334256"/>
            <a:ext cx="566928" cy="56692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33" name="Image 6" descr="/home/claude/lawchemy_brochure/assets/icons/target_gol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8655" y="4461815"/>
            <a:ext cx="311810" cy="311810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8217408" y="4956048"/>
            <a:ext cx="319430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One Workflow</a:t>
            </a:r>
            <a:endParaRPr lang="en-US" sz="1250" dirty="0"/>
          </a:p>
        </p:txBody>
      </p:sp>
      <p:sp>
        <p:nvSpPr>
          <p:cNvPr id="35" name="Text 26"/>
          <p:cNvSpPr txBox="1"/>
          <p:nvPr/>
        </p:nvSpPr>
        <p:spPr>
          <a:xfrm>
            <a:off x="8272272" y="5285232"/>
            <a:ext cx="3084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80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every tool into a single, personal research system</a:t>
            </a:r>
            <a:endParaRPr lang="en-US" sz="980" dirty="0"/>
          </a:p>
        </p:txBody>
      </p:sp>
      <p:sp>
        <p:nvSpPr>
          <p:cNvPr id="36" name="Text 27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7" name="Text 28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JOURNEY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29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5-Week Course Roadmap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10881360" cy="786384"/>
          </a:xfrm>
          <a:prstGeom prst="roundRect">
            <a:avLst>
              <a:gd name="adj" fmla="val 11628"/>
            </a:avLst>
          </a:prstGeom>
          <a:solidFill>
            <a:srgbClr val="F5F2EA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19656"/>
            <a:ext cx="621792" cy="621792"/>
          </a:xfrm>
          <a:prstGeom prst="ellipse">
            <a:avLst/>
          </a:prstGeom>
          <a:solidFill>
            <a:srgbClr val="0A1A44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68680" y="1819656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18288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1691640" y="2066544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Foundations</a:t>
            </a:r>
            <a:endParaRPr lang="en-US" sz="1450" dirty="0"/>
          </a:p>
        </p:txBody>
      </p:sp>
      <p:sp>
        <p:nvSpPr>
          <p:cNvPr id="10" name="Text 7"/>
          <p:cNvSpPr txBox="1"/>
          <p:nvPr/>
        </p:nvSpPr>
        <p:spPr>
          <a:xfrm>
            <a:off x="3977640" y="1737360"/>
            <a:ext cx="740664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AI in Academic Research  ·  Prompt Engineering for Research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40080" y="2706624"/>
            <a:ext cx="10881360" cy="786384"/>
          </a:xfrm>
          <a:prstGeom prst="roundRect">
            <a:avLst>
              <a:gd name="adj" fmla="val 11628"/>
            </a:avLst>
          </a:prstGeom>
          <a:solidFill>
            <a:srgbClr val="EFEDE3"/>
          </a:solidFill>
          <a:ln/>
        </p:spPr>
      </p:sp>
      <p:sp>
        <p:nvSpPr>
          <p:cNvPr id="12" name="Shape 9"/>
          <p:cNvSpPr/>
          <p:nvPr/>
        </p:nvSpPr>
        <p:spPr>
          <a:xfrm>
            <a:off x="868680" y="2788920"/>
            <a:ext cx="621792" cy="621792"/>
          </a:xfrm>
          <a:prstGeom prst="ellipse">
            <a:avLst/>
          </a:prstGeom>
          <a:solidFill>
            <a:srgbClr val="0A1A44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68680" y="278892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1691640" y="279806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1691640" y="3035808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Literature</a:t>
            </a:r>
            <a:endParaRPr lang="en-US" sz="1450" dirty="0"/>
          </a:p>
        </p:txBody>
      </p:sp>
      <p:sp>
        <p:nvSpPr>
          <p:cNvPr id="16" name="Text 13"/>
          <p:cNvSpPr txBox="1"/>
          <p:nvPr/>
        </p:nvSpPr>
        <p:spPr>
          <a:xfrm>
            <a:off x="3977640" y="2706624"/>
            <a:ext cx="740664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for Literature Search &amp; Discovery  ·  AI-Assisted Literature Review &amp; Research Gap Identification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3675888"/>
            <a:ext cx="10881360" cy="786384"/>
          </a:xfrm>
          <a:prstGeom prst="roundRect">
            <a:avLst>
              <a:gd name="adj" fmla="val 11628"/>
            </a:avLst>
          </a:prstGeom>
          <a:solidFill>
            <a:srgbClr val="F5F2EA"/>
          </a:solidFill>
          <a:ln/>
        </p:spPr>
      </p:sp>
      <p:sp>
        <p:nvSpPr>
          <p:cNvPr id="18" name="Shape 15"/>
          <p:cNvSpPr/>
          <p:nvPr/>
        </p:nvSpPr>
        <p:spPr>
          <a:xfrm>
            <a:off x="868680" y="3758184"/>
            <a:ext cx="621792" cy="621792"/>
          </a:xfrm>
          <a:prstGeom prst="ellipse">
            <a:avLst/>
          </a:prstGeom>
          <a:solidFill>
            <a:srgbClr val="0A1A44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8680" y="3758184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1691640" y="376732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1691640" y="400507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Methodology</a:t>
            </a:r>
            <a:endParaRPr lang="en-US" sz="1450" dirty="0"/>
          </a:p>
        </p:txBody>
      </p:sp>
      <p:sp>
        <p:nvSpPr>
          <p:cNvPr id="22" name="Text 19"/>
          <p:cNvSpPr txBox="1"/>
          <p:nvPr/>
        </p:nvSpPr>
        <p:spPr>
          <a:xfrm>
            <a:off x="3977640" y="3675888"/>
            <a:ext cx="740664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 Research Methodology &amp; Research Design  ·  AI-Assisted Data Analysis &amp; Interpretation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40080" y="4645152"/>
            <a:ext cx="10881360" cy="786384"/>
          </a:xfrm>
          <a:prstGeom prst="roundRect">
            <a:avLst>
              <a:gd name="adj" fmla="val 11628"/>
            </a:avLst>
          </a:prstGeom>
          <a:solidFill>
            <a:srgbClr val="EFEDE3"/>
          </a:solidFill>
          <a:ln/>
        </p:spPr>
      </p:sp>
      <p:sp>
        <p:nvSpPr>
          <p:cNvPr id="24" name="Shape 21"/>
          <p:cNvSpPr/>
          <p:nvPr/>
        </p:nvSpPr>
        <p:spPr>
          <a:xfrm>
            <a:off x="868680" y="4727448"/>
            <a:ext cx="621792" cy="621792"/>
          </a:xfrm>
          <a:prstGeom prst="ellipse">
            <a:avLst/>
          </a:prstGeom>
          <a:solidFill>
            <a:srgbClr val="0A1A44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868680" y="4727448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6" name="Text 23"/>
          <p:cNvSpPr txBox="1"/>
          <p:nvPr/>
        </p:nvSpPr>
        <p:spPr>
          <a:xfrm>
            <a:off x="1691640" y="47365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1691640" y="4974336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&amp; Integrity</a:t>
            </a:r>
            <a:endParaRPr lang="en-US" sz="1450" dirty="0"/>
          </a:p>
        </p:txBody>
      </p:sp>
      <p:sp>
        <p:nvSpPr>
          <p:cNvPr id="28" name="Text 25"/>
          <p:cNvSpPr txBox="1"/>
          <p:nvPr/>
        </p:nvSpPr>
        <p:spPr>
          <a:xfrm>
            <a:off x="3977640" y="4645152"/>
            <a:ext cx="740664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Academic Writing  ·  AI for Citation, Referencing &amp; Academic Integrity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40080" y="5614416"/>
            <a:ext cx="10881360" cy="786384"/>
          </a:xfrm>
          <a:prstGeom prst="roundRect">
            <a:avLst>
              <a:gd name="adj" fmla="val 11628"/>
            </a:avLst>
          </a:prstGeom>
          <a:solidFill>
            <a:srgbClr val="F5F2EA"/>
          </a:solidFill>
          <a:ln/>
        </p:spPr>
      </p:sp>
      <p:sp>
        <p:nvSpPr>
          <p:cNvPr id="30" name="Shape 27"/>
          <p:cNvSpPr/>
          <p:nvPr/>
        </p:nvSpPr>
        <p:spPr>
          <a:xfrm>
            <a:off x="868680" y="5696712"/>
            <a:ext cx="621792" cy="621792"/>
          </a:xfrm>
          <a:prstGeom prst="ellipse">
            <a:avLst/>
          </a:prstGeom>
          <a:solidFill>
            <a:srgbClr val="0A1A44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868680" y="5696712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32" name="Text 29"/>
          <p:cNvSpPr txBox="1"/>
          <p:nvPr/>
        </p:nvSpPr>
        <p:spPr>
          <a:xfrm>
            <a:off x="1691640" y="5705856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  <p:sp>
        <p:nvSpPr>
          <p:cNvPr id="33" name="Text 30"/>
          <p:cNvSpPr txBox="1"/>
          <p:nvPr/>
        </p:nvSpPr>
        <p:spPr>
          <a:xfrm>
            <a:off x="1691640" y="59436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Mastery</a:t>
            </a:r>
            <a:endParaRPr lang="en-US" sz="1450" dirty="0"/>
          </a:p>
        </p:txBody>
      </p:sp>
      <p:sp>
        <p:nvSpPr>
          <p:cNvPr id="34" name="Text 31"/>
          <p:cNvSpPr txBox="1"/>
          <p:nvPr/>
        </p:nvSpPr>
        <p:spPr>
          <a:xfrm>
            <a:off x="3977640" y="5614416"/>
            <a:ext cx="740664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AI Research Workflow &amp; Fact Verification  ·  Final Research Project &amp; Responsible AI Use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6" name="Text 33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· FOUNDATIONS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AI in Academic Research  &amp;  Prompt Engineering for Research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robot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69" y="2135581"/>
            <a:ext cx="392278" cy="39227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AI in Academic Research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91440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1440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91440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 and evolution of AI; AI, Machine Learning and Generative AI; traditional vs. AI-assisted research; role of AI in the research lifecycle; opportunities and limitations.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91440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Gemini, Claude, Microsoft Copilot, Perplexity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91440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07899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07899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responses generated by different AI tools on the same research question.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21792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42823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2" descr="/home/claude/lawchemy_brochure/assets/icons/comments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09" y="2135581"/>
            <a:ext cx="392278" cy="39227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26948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2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26948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 Engineering for Research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9224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49224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 and importance of prompts; components of effective prompts; zero-shot, few-shot and role-based prompting; AI for research topics, questions, objectives and hypotheses.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49224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Gemini, Claude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49224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65683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30" name="Text 25"/>
          <p:cNvSpPr txBox="1"/>
          <p:nvPr/>
        </p:nvSpPr>
        <p:spPr>
          <a:xfrm>
            <a:off x="665683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 research workflow: Topic → Research Problem → Research Questions → Objectives → Keywords.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· LITERATURE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Tools for Literature Search &amp; Research Discovery  &amp;  AI-Assisted Literature Review &amp; Research Gap Identification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search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69" y="2135581"/>
            <a:ext cx="392278" cy="39227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Tools for Literature Search &amp; Research Discovery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91440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1440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91440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Searching academic literature; identifying relevant and recent research; locating seminal works; keyword generation; preliminary research gap identification.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91440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Scholar, Semantic Scholar, Consensus, Elicit, Perplexity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91440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07899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07899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five relevant papers, three recent studies and two foundational works on a selected topic.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21792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42823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2" descr="/home/claude/lawchemy_brochure/assets/icons/layer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09" y="2135581"/>
            <a:ext cx="392278" cy="39227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26948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4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26948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AI-Assisted Literature Review &amp; Research Gap Identification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9224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49224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Summarizing research papers; comparing studies; identifying themes, trends and contradictions; preparing literature reviews and identifying research gaps.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49224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Elicit, Research Rabbit, Connected Papers, SciSpace, ChatGPT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49224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65683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30" name="Text 25"/>
          <p:cNvSpPr txBox="1"/>
          <p:nvPr/>
        </p:nvSpPr>
        <p:spPr>
          <a:xfrm>
            <a:off x="665683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Literature Review Matrix containing Author, Research Question, Methodology, Findings and Research Gap.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 · METHODOLOGY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for Research Methodology &amp; Research Design  &amp;  AI-Assisted Data Analysis &amp; Interpretation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flask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69" y="2135581"/>
            <a:ext cx="392278" cy="39227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for Research Methodology &amp; Research Design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91440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1440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91440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Doctrinal and empirical research; qualitative and quantitative research; research design; hypotheses; sampling; questionnaires and interview questions.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91440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Gemini, Claude and AI-assisted research tools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91440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07899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07899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 complete research methodology for a selected research topic.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21792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42823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2" descr="/home/claude/lawchemy_brochure/assets/icons/chart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09" y="2135581"/>
            <a:ext cx="392278" cy="39227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26948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6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26948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AI-Assisted Data Analysis &amp; Interpretation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9224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49224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qualitative and quantitative data analysis; data cleaning; classification; thematic analysis; coding responses; interpretation and presentation of findings.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49224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Microsoft Excel, Google Sheets and AI-assisted analytical tools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49224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65683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30" name="Text 25"/>
          <p:cNvSpPr txBox="1"/>
          <p:nvPr/>
        </p:nvSpPr>
        <p:spPr>
          <a:xfrm>
            <a:off x="665683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a sample dataset and prepare key findings, themes and interpretations.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 · WRITING &amp; INTEGRITY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AI-Assisted Academic Writing  &amp;  AI for Citation, Referencing &amp; Academic Integrity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pen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69" y="2135581"/>
            <a:ext cx="392278" cy="39227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AI-Assisted Academic Writing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91440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1440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91440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research outlines; writing introductions; literature reviews; arguments and analysis; improving coherence; academic language; editing and proofreading.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91440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Gemini, Claude, Grammarly and other writing assistants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91440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07899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07899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complete research paper outline from title to conclusion.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21792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42823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2" descr="/home/claude/lawchemy_brochure/assets/icons/shield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09" y="2135581"/>
            <a:ext cx="392278" cy="39227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26948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8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26948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for Citation, Referencing &amp; Academic Integrity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9224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49224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Citation generation and verification; AI hallucinations; fake references; plagiarism; responsible use of AI; academic integrity.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49224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Zotero, Mendeley, SciSpace, Google Scholar and AI citation tools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49224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65683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30" name="Text 25"/>
          <p:cNvSpPr txBox="1"/>
          <p:nvPr/>
        </p:nvSpPr>
        <p:spPr>
          <a:xfrm>
            <a:off x="665683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AI-generated references and prepare a correctly formatted bibliography.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 · MASTERY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Advanced AI Research Workflow &amp; Fact Verification  &amp;  Final Research Project &amp; Responsible AI Use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5039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link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69" y="2135581"/>
            <a:ext cx="392278" cy="39227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9164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Advanced AI Research Workflow &amp; Fact Verification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91440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1440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12" name="Text 8"/>
          <p:cNvSpPr txBox="1"/>
          <p:nvPr/>
        </p:nvSpPr>
        <p:spPr>
          <a:xfrm>
            <a:off x="91440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 multiple AI tools; cross-verification; detecting hallucinations; fact-checking; identifying reliable sources; bias and limitations of AI.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91440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91440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Perplexity, Google Scholar, Elicit and verification tools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91440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07899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07899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 personal AI-Assisted Research Workflow for an individual research project.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6217920" y="17830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152A5C"/>
          </a:solidFill>
          <a:ln w="12700">
            <a:solidFill>
              <a:srgbClr val="2D4E8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428232" y="1975104"/>
            <a:ext cx="713232" cy="713232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2" descr="/home/claude/lawchemy_brochure/assets/icons/balanc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709" y="2135581"/>
            <a:ext cx="392278" cy="39227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269480" y="20116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10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7269480" y="22402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Research Project &amp; Responsible AI Use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92240" y="2953512"/>
            <a:ext cx="457200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6492240" y="308152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CONTENTS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3319272"/>
            <a:ext cx="45720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challenges; privacy; bias; copyright; intellectual property; disclosure of AI use; future of AI in research.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492240" y="441655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/ PLATFORMS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65429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tools covered during the course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492240" y="521208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0F2350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656832" y="5321808"/>
            <a:ext cx="424281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ACTIVITY</a:t>
            </a:r>
            <a:endParaRPr lang="en-US" sz="900" dirty="0"/>
          </a:p>
        </p:txBody>
      </p:sp>
      <p:sp>
        <p:nvSpPr>
          <p:cNvPr id="30" name="Text 25"/>
          <p:cNvSpPr txBox="1"/>
          <p:nvPr/>
        </p:nvSpPr>
        <p:spPr>
          <a:xfrm>
            <a:off x="6656832" y="5541264"/>
            <a:ext cx="4242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and present a Mini Research Proposal using AI Research Tools.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TOOLKIT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Tools &amp; Platforms You'll Master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F5F2EA"/>
          </a:solidFill>
          <a:ln/>
        </p:spPr>
      </p:sp>
      <p:sp>
        <p:nvSpPr>
          <p:cNvPr id="6" name="Shape 3"/>
          <p:cNvSpPr/>
          <p:nvPr/>
        </p:nvSpPr>
        <p:spPr>
          <a:xfrm>
            <a:off x="969264" y="2240280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7" name="Image 1" descr="/home/claude/lawchemy_brochure/assets/icons/comments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7" y="2388413"/>
            <a:ext cx="362102" cy="36210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810512" y="208483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Conversational AI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1810512" y="2450592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Gemini, Claude, Microsoft Copilot, Perplexity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6263640" y="1920240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F5F2EA"/>
          </a:solidFill>
          <a:ln/>
        </p:spPr>
      </p:sp>
      <p:sp>
        <p:nvSpPr>
          <p:cNvPr id="11" name="Shape 7"/>
          <p:cNvSpPr/>
          <p:nvPr/>
        </p:nvSpPr>
        <p:spPr>
          <a:xfrm>
            <a:off x="6592824" y="2240280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2" name="Image 2" descr="/home/claude/lawchemy_brochure/assets/icons/search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957" y="2388413"/>
            <a:ext cx="362102" cy="36210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434072" y="208483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Literature Search &amp; Discovery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7434072" y="2450592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Scholar, Semantic Scholar, Consensus, Elicit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40080" y="3493008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EFEDE3"/>
          </a:solidFill>
          <a:ln/>
        </p:spPr>
      </p:sp>
      <p:sp>
        <p:nvSpPr>
          <p:cNvPr id="16" name="Shape 11"/>
          <p:cNvSpPr/>
          <p:nvPr/>
        </p:nvSpPr>
        <p:spPr>
          <a:xfrm>
            <a:off x="969264" y="3813048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7" name="Image 3" descr="/home/claude/lawchemy_brochure/assets/icons/layer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97" y="3961181"/>
            <a:ext cx="362102" cy="36210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810512" y="36576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&amp; Synthesis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1810512" y="4023360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Rabbit, Connected Papers, SciSpace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6263640" y="3493008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EFEDE3"/>
          </a:solidFill>
          <a:ln/>
        </p:spPr>
      </p:sp>
      <p:sp>
        <p:nvSpPr>
          <p:cNvPr id="21" name="Shape 15"/>
          <p:cNvSpPr/>
          <p:nvPr/>
        </p:nvSpPr>
        <p:spPr>
          <a:xfrm>
            <a:off x="6592824" y="3813048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2" name="Image 4" descr="/home/claude/lawchemy_brochure/assets/icons/chart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957" y="3961181"/>
            <a:ext cx="362102" cy="36210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7434072" y="36576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Analysis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7434072" y="4023360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Excel, Google Sheets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640080" y="5065776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F5F2EA"/>
          </a:solidFill>
          <a:ln/>
        </p:spPr>
      </p:sp>
      <p:sp>
        <p:nvSpPr>
          <p:cNvPr id="26" name="Shape 19"/>
          <p:cNvSpPr/>
          <p:nvPr/>
        </p:nvSpPr>
        <p:spPr>
          <a:xfrm>
            <a:off x="969264" y="5385816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7" name="Image 5" descr="/home/claude/lawchemy_brochure/assets/icons/pen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397" y="5533949"/>
            <a:ext cx="362102" cy="36210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810512" y="523036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Assistance</a:t>
            </a:r>
            <a:endParaRPr lang="en-US" sz="1300" dirty="0"/>
          </a:p>
        </p:txBody>
      </p:sp>
      <p:sp>
        <p:nvSpPr>
          <p:cNvPr id="29" name="Text 21"/>
          <p:cNvSpPr txBox="1"/>
          <p:nvPr/>
        </p:nvSpPr>
        <p:spPr>
          <a:xfrm>
            <a:off x="1810512" y="5596128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Grammarly and other AI writing assistants</a:t>
            </a:r>
            <a:endParaRPr lang="en-US" sz="1050" dirty="0"/>
          </a:p>
        </p:txBody>
      </p:sp>
      <p:sp>
        <p:nvSpPr>
          <p:cNvPr id="30" name="Shape 22"/>
          <p:cNvSpPr/>
          <p:nvPr/>
        </p:nvSpPr>
        <p:spPr>
          <a:xfrm>
            <a:off x="6263640" y="5065776"/>
            <a:ext cx="5257800" cy="1298448"/>
          </a:xfrm>
          <a:prstGeom prst="roundRect">
            <a:avLst>
              <a:gd name="adj" fmla="val 7042"/>
            </a:avLst>
          </a:prstGeom>
          <a:solidFill>
            <a:srgbClr val="F5F2EA"/>
          </a:solidFill>
          <a:ln/>
        </p:spPr>
      </p:sp>
      <p:sp>
        <p:nvSpPr>
          <p:cNvPr id="31" name="Shape 23"/>
          <p:cNvSpPr/>
          <p:nvPr/>
        </p:nvSpPr>
        <p:spPr>
          <a:xfrm>
            <a:off x="6592824" y="5385816"/>
            <a:ext cx="658368" cy="658368"/>
          </a:xfrm>
          <a:prstGeom prst="ellipse">
            <a:avLst/>
          </a:prstGeom>
          <a:solidFill>
            <a:srgbClr val="0A1A44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32" name="Image 6" descr="/home/claude/lawchemy_brochure/assets/icons/bookopen_gol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957" y="5533949"/>
            <a:ext cx="362102" cy="362102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7434072" y="523036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Citation &amp; Reference Management</a:t>
            </a:r>
            <a:endParaRPr lang="en-US" sz="1300" dirty="0"/>
          </a:p>
        </p:txBody>
      </p:sp>
      <p:sp>
        <p:nvSpPr>
          <p:cNvPr id="34" name="Text 25"/>
          <p:cNvSpPr txBox="1"/>
          <p:nvPr/>
        </p:nvSpPr>
        <p:spPr>
          <a:xfrm>
            <a:off x="7434072" y="5596128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Zotero, Mendeley</a:t>
            </a:r>
            <a:endParaRPr lang="en-US" sz="1050" dirty="0"/>
          </a:p>
        </p:txBody>
      </p:sp>
      <p:sp>
        <p:nvSpPr>
          <p:cNvPr id="35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6" name="Text 2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WALK AWAY WITH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Skills &amp; Learning Outcomes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6" name="Image 1" descr="/home/claude/lawchemy_brochure/assets/icons/check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1920240"/>
            <a:ext cx="274320" cy="2743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07008" y="169164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Critically compare outputs from multiple AI tools instead of trusting just one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640080" y="256032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9" name="Image 2" descr="/home/claude/lawchemy_brochure/assets/icons/check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278892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207008" y="256032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structured research workflow from topic to keywords using AI</a:t>
            </a:r>
            <a:endParaRPr lang="en-US" sz="1050" dirty="0"/>
          </a:p>
        </p:txBody>
      </p:sp>
      <p:sp>
        <p:nvSpPr>
          <p:cNvPr id="11" name="Shape 6"/>
          <p:cNvSpPr/>
          <p:nvPr/>
        </p:nvSpPr>
        <p:spPr>
          <a:xfrm>
            <a:off x="640080" y="342900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12" name="Image 3" descr="/home/claude/lawchemy_brochure/assets/icons/check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3657600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07008" y="342900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Search, discover and shortlist relevant academic literature efficiently</a:t>
            </a:r>
            <a:endParaRPr lang="en-US" sz="1050" dirty="0"/>
          </a:p>
        </p:txBody>
      </p:sp>
      <p:sp>
        <p:nvSpPr>
          <p:cNvPr id="14" name="Shape 8"/>
          <p:cNvSpPr/>
          <p:nvPr/>
        </p:nvSpPr>
        <p:spPr>
          <a:xfrm>
            <a:off x="640080" y="429768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15" name="Image 4" descr="/home/claude/lawchemy_brochure/assets/icons/check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" y="452628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207008" y="429768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complete literature review matrix and identify real research gaps</a:t>
            </a:r>
            <a:endParaRPr lang="en-US" sz="1050" dirty="0"/>
          </a:p>
        </p:txBody>
      </p:sp>
      <p:sp>
        <p:nvSpPr>
          <p:cNvPr id="17" name="Shape 10"/>
          <p:cNvSpPr/>
          <p:nvPr/>
        </p:nvSpPr>
        <p:spPr>
          <a:xfrm>
            <a:off x="640080" y="516636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18" name="Image 5" descr="/home/claude/lawchemy_brochure/assets/icons/check_gol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5394960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207008" y="516636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full research methodology — qualitative, quantitative or doctrinal</a:t>
            </a:r>
            <a:endParaRPr lang="en-US" sz="1050" dirty="0"/>
          </a:p>
        </p:txBody>
      </p:sp>
      <p:sp>
        <p:nvSpPr>
          <p:cNvPr id="20" name="Shape 12"/>
          <p:cNvSpPr/>
          <p:nvPr/>
        </p:nvSpPr>
        <p:spPr>
          <a:xfrm>
            <a:off x="6309360" y="169164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21" name="Image 6" descr="/home/claude/lawchemy_brochure/assets/icons/check_gol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952" y="1920240"/>
            <a:ext cx="274320" cy="27432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6876288" y="169164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data and extract themes &amp; findings with AI-assisted tools</a:t>
            </a:r>
            <a:endParaRPr lang="en-US" sz="1050" dirty="0"/>
          </a:p>
        </p:txBody>
      </p:sp>
      <p:sp>
        <p:nvSpPr>
          <p:cNvPr id="23" name="Shape 14"/>
          <p:cNvSpPr/>
          <p:nvPr/>
        </p:nvSpPr>
        <p:spPr>
          <a:xfrm>
            <a:off x="6309360" y="256032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24" name="Image 7" descr="/home/claude/lawchemy_brochure/assets/icons/check_gol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3952" y="2788920"/>
            <a:ext cx="274320" cy="27432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876288" y="256032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Draft, edit and polish an academic paper from outline to conclusion</a:t>
            </a:r>
            <a:endParaRPr lang="en-US" sz="1050" dirty="0"/>
          </a:p>
        </p:txBody>
      </p:sp>
      <p:sp>
        <p:nvSpPr>
          <p:cNvPr id="26" name="Shape 16"/>
          <p:cNvSpPr/>
          <p:nvPr/>
        </p:nvSpPr>
        <p:spPr>
          <a:xfrm>
            <a:off x="6309360" y="342900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27" name="Image 8" descr="/home/claude/lawchemy_brochure/assets/icons/check_gol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3952" y="3657600"/>
            <a:ext cx="274320" cy="274320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6876288" y="342900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citations, detect AI hallucinations and avoid fake references</a:t>
            </a:r>
            <a:endParaRPr lang="en-US" sz="1050" dirty="0"/>
          </a:p>
        </p:txBody>
      </p:sp>
      <p:sp>
        <p:nvSpPr>
          <p:cNvPr id="29" name="Shape 18"/>
          <p:cNvSpPr/>
          <p:nvPr/>
        </p:nvSpPr>
        <p:spPr>
          <a:xfrm>
            <a:off x="6309360" y="429768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30" name="Image 9" descr="/home/claude/lawchemy_brochure/assets/icons/check_gol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3952" y="4526280"/>
            <a:ext cx="274320" cy="274320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6876288" y="429768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every tool into one personal, dependable research workflow</a:t>
            </a:r>
            <a:endParaRPr lang="en-US" sz="1050" dirty="0"/>
          </a:p>
        </p:txBody>
      </p:sp>
      <p:sp>
        <p:nvSpPr>
          <p:cNvPr id="32" name="Shape 20"/>
          <p:cNvSpPr/>
          <p:nvPr/>
        </p:nvSpPr>
        <p:spPr>
          <a:xfrm>
            <a:off x="6309360" y="5166360"/>
            <a:ext cx="5212080" cy="731520"/>
          </a:xfrm>
          <a:prstGeom prst="roundRect">
            <a:avLst>
              <a:gd name="adj" fmla="val 10000"/>
            </a:avLst>
          </a:prstGeom>
          <a:solidFill>
            <a:srgbClr val="152A5C"/>
          </a:solidFill>
          <a:ln/>
        </p:spPr>
      </p:sp>
      <p:pic>
        <p:nvPicPr>
          <p:cNvPr id="33" name="Image 10" descr="/home/claude/lawchemy_brochure/assets/icons/check_gol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3952" y="5394960"/>
            <a:ext cx="274320" cy="274320"/>
          </a:xfrm>
          <a:prstGeom prst="rect">
            <a:avLst/>
          </a:prstGeom>
        </p:spPr>
      </p:pic>
      <p:sp>
        <p:nvSpPr>
          <p:cNvPr id="34" name="Text 21"/>
          <p:cNvSpPr txBox="1"/>
          <p:nvPr/>
        </p:nvSpPr>
        <p:spPr>
          <a:xfrm>
            <a:off x="6876288" y="516636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AI responsibly — with disclosure, ethics and academic integrity</a:t>
            </a:r>
            <a:endParaRPr lang="en-US" sz="1050" dirty="0"/>
          </a:p>
        </p:txBody>
      </p:sp>
      <p:sp>
        <p:nvSpPr>
          <p:cNvPr id="35" name="Text 22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36" name="Text 23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320040"/>
            <a:ext cx="1051560" cy="8174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FOR YOU?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658368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Should Join This Course?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6492240" cy="4434840"/>
          </a:xfrm>
          <a:prstGeom prst="roundRect">
            <a:avLst>
              <a:gd name="adj" fmla="val 2474"/>
            </a:avLst>
          </a:prstGeom>
          <a:solidFill>
            <a:srgbClr val="F5F2E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92024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course is designed for:</a:t>
            </a:r>
            <a:endParaRPr lang="en-US" sz="1500" dirty="0"/>
          </a:p>
        </p:txBody>
      </p:sp>
      <p:pic>
        <p:nvPicPr>
          <p:cNvPr id="7" name="Image 1" descr="/home/claude/lawchemy_brochure/assets/icons/graduation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41448"/>
            <a:ext cx="292608" cy="2926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2350008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Undergraduate &amp; postgraduate students working on projects, theses or dissertations</a:t>
            </a:r>
            <a:endParaRPr lang="en-US" sz="1150" dirty="0"/>
          </a:p>
        </p:txBody>
      </p:sp>
      <p:pic>
        <p:nvPicPr>
          <p:cNvPr id="9" name="Image 2" descr="/home/claude/lawchemy_brochure/assets/icons/users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63240"/>
            <a:ext cx="292608" cy="29260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325880" y="2971800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scholars &amp; PhD candidates who want a faster, more reliable workflow</a:t>
            </a:r>
            <a:endParaRPr lang="en-US" sz="1150" dirty="0"/>
          </a:p>
        </p:txBody>
      </p:sp>
      <p:pic>
        <p:nvPicPr>
          <p:cNvPr id="11" name="Image 3" descr="/home/claude/lawchemy_brochure/assets/icons/book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685032"/>
            <a:ext cx="292608" cy="29260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325880" y="3593592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Academicians and faculty guiding student research</a:t>
            </a:r>
            <a:endParaRPr lang="en-US" sz="1150" dirty="0"/>
          </a:p>
        </p:txBody>
      </p:sp>
      <p:pic>
        <p:nvPicPr>
          <p:cNvPr id="13" name="Image 4" descr="/home/claude/lawchemy_brochure/assets/icons/target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306824"/>
            <a:ext cx="292608" cy="292608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325880" y="4215384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professionals conducting research, reports or policy work</a:t>
            </a:r>
            <a:endParaRPr lang="en-US" sz="1150" dirty="0"/>
          </a:p>
        </p:txBody>
      </p:sp>
      <p:pic>
        <p:nvPicPr>
          <p:cNvPr id="15" name="Image 5" descr="/home/claude/lawchemy_brochure/assets/icons/lightbulb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928616"/>
            <a:ext cx="292608" cy="292608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1325880" y="4837176"/>
            <a:ext cx="5577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curious about using AI tools responsibly for serious academic work</a:t>
            </a:r>
            <a:endParaRPr lang="en-US" sz="1150" dirty="0"/>
          </a:p>
        </p:txBody>
      </p:sp>
      <p:sp>
        <p:nvSpPr>
          <p:cNvPr id="17" name="Text 9"/>
          <p:cNvSpPr txBox="1"/>
          <p:nvPr/>
        </p:nvSpPr>
        <p:spPr>
          <a:xfrm>
            <a:off x="914400" y="562356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5B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advanced technical background required — just a computer, curiosity and a research topic in mind.</a:t>
            </a:r>
            <a:endParaRPr lang="en-US" sz="1050" dirty="0"/>
          </a:p>
        </p:txBody>
      </p:sp>
      <p:sp>
        <p:nvSpPr>
          <p:cNvPr id="18" name="Shape 10"/>
          <p:cNvSpPr/>
          <p:nvPr/>
        </p:nvSpPr>
        <p:spPr>
          <a:xfrm>
            <a:off x="7315200" y="1691640"/>
            <a:ext cx="4206240" cy="4434840"/>
          </a:xfrm>
          <a:prstGeom prst="roundRect">
            <a:avLst>
              <a:gd name="adj" fmla="val 2609"/>
            </a:avLst>
          </a:prstGeom>
          <a:solidFill>
            <a:srgbClr val="0A1A44"/>
          </a:solidFill>
          <a:ln/>
        </p:spPr>
      </p:sp>
      <p:sp>
        <p:nvSpPr>
          <p:cNvPr id="19" name="Shape 11"/>
          <p:cNvSpPr/>
          <p:nvPr/>
        </p:nvSpPr>
        <p:spPr>
          <a:xfrm>
            <a:off x="8961120" y="2057400"/>
            <a:ext cx="914400" cy="91440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20" name="Image 6" descr="/home/claude/lawchemy_brochure/assets/icons/certificate_nav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6860" y="2263140"/>
            <a:ext cx="502920" cy="50292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89520" y="315468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Certificate of Completion</a:t>
            </a:r>
            <a:endParaRPr lang="en-US" sz="1450" dirty="0"/>
          </a:p>
        </p:txBody>
      </p:sp>
      <p:sp>
        <p:nvSpPr>
          <p:cNvPr id="22" name="Text 13"/>
          <p:cNvSpPr txBox="1"/>
          <p:nvPr/>
        </p:nvSpPr>
        <p:spPr>
          <a:xfrm>
            <a:off x="7635240" y="379476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D9E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Awarded by Lawchemy on successful completion of all 10 classes and the final mini research proposal.</a:t>
            </a:r>
            <a:endParaRPr lang="en-US" sz="1100" dirty="0"/>
          </a:p>
        </p:txBody>
      </p:sp>
      <p:sp>
        <p:nvSpPr>
          <p:cNvPr id="23" name="Shape 14"/>
          <p:cNvSpPr/>
          <p:nvPr/>
        </p:nvSpPr>
        <p:spPr>
          <a:xfrm>
            <a:off x="7863840" y="4892040"/>
            <a:ext cx="3108960" cy="0"/>
          </a:xfrm>
          <a:prstGeom prst="line">
            <a:avLst/>
          </a:prstGeom>
          <a:noFill/>
          <a:ln w="12700">
            <a:solidFill>
              <a:srgbClr val="2D4E80"/>
            </a:solidFill>
            <a:prstDash val="solid"/>
          </a:ln>
        </p:spPr>
      </p:sp>
      <p:sp>
        <p:nvSpPr>
          <p:cNvPr id="24" name="Text 15"/>
          <p:cNvSpPr txBox="1"/>
          <p:nvPr/>
        </p:nvSpPr>
        <p:spPr>
          <a:xfrm>
            <a:off x="7635240" y="507492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i="1" dirty="0">
                <a:solidFill>
                  <a:srgbClr val="DCC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“Beyond Law” means beyond boundaries — bring your curiosity, we'll bring the tools.</a:t>
            </a:r>
            <a:endParaRPr lang="en-US" sz="1050" dirty="0"/>
          </a:p>
        </p:txBody>
      </p:sp>
      <p:sp>
        <p:nvSpPr>
          <p:cNvPr id="25" name="Text 1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|  AI RESEARCH TOOLS — 5-WEEK COURSE</a:t>
            </a:r>
            <a:endParaRPr lang="en-US" sz="800" dirty="0"/>
          </a:p>
        </p:txBody>
      </p:sp>
      <p:sp>
        <p:nvSpPr>
          <p:cNvPr id="26" name="Text 17"/>
          <p:cNvSpPr txBox="1"/>
          <p:nvPr/>
        </p:nvSpPr>
        <p:spPr>
          <a:xfrm>
            <a:off x="1127729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9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286000"/>
            <a:ext cx="5486400" cy="5486400"/>
          </a:xfrm>
          <a:prstGeom prst="ellipse">
            <a:avLst/>
          </a:prstGeom>
          <a:solidFill>
            <a:srgbClr val="152A5C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114800"/>
            <a:ext cx="5486400" cy="5486400"/>
          </a:xfrm>
          <a:prstGeom prst="ellipse">
            <a:avLst/>
          </a:prstGeom>
          <a:solidFill>
            <a:srgbClr val="152A5C"/>
          </a:solidFill>
          <a:ln/>
        </p:spPr>
      </p:sp>
      <p:pic>
        <p:nvPicPr>
          <p:cNvPr id="4" name="Image 0" descr="/home/claude/lawchemy_brochure/assets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8608" y="640080"/>
            <a:ext cx="1554480" cy="120629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196596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Seats Are Limited — Enrol Today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645920" y="2606040"/>
            <a:ext cx="8869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first step towards researching smarter, faster and more responsibly with AI.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883768" y="3383280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152A5C"/>
          </a:solidFill>
          <a:ln/>
        </p:spPr>
      </p:sp>
      <p:sp>
        <p:nvSpPr>
          <p:cNvPr id="8" name="Shape 5"/>
          <p:cNvSpPr/>
          <p:nvPr/>
        </p:nvSpPr>
        <p:spPr>
          <a:xfrm>
            <a:off x="2186788" y="3543300"/>
            <a:ext cx="685800" cy="68580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9" name="Image 1" descr="/home/claude/lawchemy_brochure/assets/icons/phone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093" y="3697605"/>
            <a:ext cx="377190" cy="3771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93496" y="4297680"/>
            <a:ext cx="3072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Call / WhatsApp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>
            <a:off x="1020928" y="46177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out to the Lawchemy team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449928" y="3383280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152A5C"/>
          </a:solidFill>
          <a:ln/>
        </p:spPr>
      </p:sp>
      <p:sp>
        <p:nvSpPr>
          <p:cNvPr id="13" name="Shape 9"/>
          <p:cNvSpPr/>
          <p:nvPr/>
        </p:nvSpPr>
        <p:spPr>
          <a:xfrm>
            <a:off x="5752948" y="3543300"/>
            <a:ext cx="685800" cy="68580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4" name="Image 2" descr="/home/claude/lawchemy_brochure/assets/icons/envelop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253" y="3697605"/>
            <a:ext cx="377190" cy="37719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59656" y="4297680"/>
            <a:ext cx="3072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Email</a:t>
            </a:r>
            <a:endParaRPr lang="en-US" sz="1250" dirty="0"/>
          </a:p>
        </p:txBody>
      </p:sp>
      <p:sp>
        <p:nvSpPr>
          <p:cNvPr id="16" name="Text 11"/>
          <p:cNvSpPr txBox="1"/>
          <p:nvPr/>
        </p:nvSpPr>
        <p:spPr>
          <a:xfrm>
            <a:off x="4587088" y="46177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to us for a detailed brochure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8016088" y="3383280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152A5C"/>
          </a:solidFill>
          <a:ln/>
        </p:spPr>
      </p:sp>
      <p:sp>
        <p:nvSpPr>
          <p:cNvPr id="18" name="Shape 13"/>
          <p:cNvSpPr/>
          <p:nvPr/>
        </p:nvSpPr>
        <p:spPr>
          <a:xfrm>
            <a:off x="9319108" y="3543300"/>
            <a:ext cx="685800" cy="685800"/>
          </a:xfrm>
          <a:prstGeom prst="ellipse">
            <a:avLst/>
          </a:prstGeom>
          <a:solidFill>
            <a:srgbClr val="B8912F"/>
          </a:solidFill>
          <a:ln/>
          <a:effectLst>
            <a:outerShdw sx="100000" sy="100000" kx="0" ky="0" algn="bl" rotWithShape="0" blurRad="101600" dist="38100" dir="5400000">
              <a:srgbClr val="0A1A44">
                <a:alpha val="25000"/>
              </a:srgbClr>
            </a:outerShdw>
          </a:effectLst>
        </p:spPr>
      </p:sp>
      <p:pic>
        <p:nvPicPr>
          <p:cNvPr id="19" name="Image 3" descr="/home/claude/lawchemy_brochure/assets/icons/mappin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413" y="3697605"/>
            <a:ext cx="377190" cy="37719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125816" y="4297680"/>
            <a:ext cx="3072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DCC0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Visit</a:t>
            </a:r>
            <a:endParaRPr lang="en-US" sz="1250" dirty="0"/>
          </a:p>
        </p:txBody>
      </p:sp>
      <p:sp>
        <p:nvSpPr>
          <p:cNvPr id="21" name="Text 15"/>
          <p:cNvSpPr txBox="1"/>
          <p:nvPr/>
        </p:nvSpPr>
        <p:spPr>
          <a:xfrm>
            <a:off x="8153248" y="46177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E7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us at our official channels</a:t>
            </a:r>
            <a:endParaRPr lang="en-US" sz="10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580644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B8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LAWCHEMY  ·  BEYOND LAW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640080" y="612648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Research Tools — 5-Week Certificate Course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2026-09-14T05:59:35Z</dcterms:created>
  <dcterms:modified xsi:type="dcterms:W3CDTF">2026-09-14T05:59:35Z</dcterms:modified>
</cp:coreProperties>
</file>